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4" r:id="rId3"/>
    <p:sldId id="276" r:id="rId4"/>
    <p:sldId id="277" r:id="rId5"/>
    <p:sldId id="262" r:id="rId6"/>
    <p:sldId id="278" r:id="rId7"/>
    <p:sldId id="264" r:id="rId8"/>
    <p:sldId id="290" r:id="rId9"/>
    <p:sldId id="263" r:id="rId10"/>
    <p:sldId id="269" r:id="rId11"/>
    <p:sldId id="289" r:id="rId12"/>
    <p:sldId id="265" r:id="rId13"/>
    <p:sldId id="267" r:id="rId14"/>
    <p:sldId id="260" r:id="rId15"/>
    <p:sldId id="283" r:id="rId16"/>
    <p:sldId id="287" r:id="rId17"/>
    <p:sldId id="257" r:id="rId18"/>
    <p:sldId id="259" r:id="rId19"/>
    <p:sldId id="258" r:id="rId20"/>
    <p:sldId id="281" r:id="rId21"/>
    <p:sldId id="268" r:id="rId22"/>
    <p:sldId id="266" r:id="rId23"/>
    <p:sldId id="275" r:id="rId24"/>
    <p:sldId id="270" r:id="rId25"/>
    <p:sldId id="271" r:id="rId26"/>
    <p:sldId id="272" r:id="rId27"/>
    <p:sldId id="285" r:id="rId28"/>
    <p:sldId id="273" r:id="rId29"/>
    <p:sldId id="279" r:id="rId30"/>
    <p:sldId id="288" r:id="rId31"/>
    <p:sldId id="28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2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orient="horz" pos="459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1710" y="1242"/>
      </p:cViewPr>
      <p:guideLst>
        <p:guide orient="horz" pos="2183"/>
        <p:guide pos="3840"/>
        <p:guide pos="7129"/>
        <p:guide pos="551"/>
        <p:guide orient="horz" pos="459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78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03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16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467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77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82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>
                <a:solidFill>
                  <a:schemeClr val="lt1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1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43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83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lt1">
                    <a:lumMod val="100000"/>
                  </a:schemeClr>
                </a:solidFill>
              </a:defRPr>
            </a:lvl1pPr>
            <a:lvl2pPr>
              <a:defRPr sz="2800">
                <a:solidFill>
                  <a:schemeClr val="lt1">
                    <a:lumMod val="100000"/>
                  </a:schemeClr>
                </a:solidFill>
              </a:defRPr>
            </a:lvl2pPr>
            <a:lvl3pPr>
              <a:defRPr sz="2400">
                <a:solidFill>
                  <a:schemeClr val="lt1">
                    <a:lumMod val="100000"/>
                  </a:schemeClr>
                </a:solidFill>
              </a:defRPr>
            </a:lvl3pPr>
            <a:lvl4pPr>
              <a:defRPr sz="2000">
                <a:solidFill>
                  <a:schemeClr val="lt1">
                    <a:lumMod val="100000"/>
                  </a:schemeClr>
                </a:solidFill>
              </a:defRPr>
            </a:lvl4pPr>
            <a:lvl5pPr>
              <a:defRPr sz="2000">
                <a:solidFill>
                  <a:schemeClr val="lt1">
                    <a:lumMod val="10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020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lt1">
                    <a:lumMod val="10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69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8DB6AD6-D81E-41D9-8A9E-6CF861E2B918}" type="datetimeFigureOut">
              <a:rPr lang="zh-CN" altLang="en-US" smtClean="0"/>
              <a:pPr/>
              <a:t>2022/8/4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lt1">
                    <a:lumMod val="100000"/>
                    <a:tint val="75000"/>
                  </a:schemeClr>
                </a:solidFill>
              </a:defRPr>
            </a:lvl1pPr>
          </a:lstStyle>
          <a:p>
            <a:fld id="{4592309C-E0BD-4EF3-A80A-683BF2938B4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67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ject/mediapipe_jax.g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uhao-nju/facescap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oogle.github.io/mediapip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ect/mediapipe_jax/blob/main/src/mirror/gen_featureset.py" TargetMode="External"/><Relationship Id="rId2" Type="http://schemas.openxmlformats.org/officeDocument/2006/relationships/hyperlink" Target="https://github.com/benject/mediapipe_jax/blob/main/src/mirror/gen_dataset.p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ax.readthedocs.io/en/latest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benject/mediapipe_jax/blob/main/src/mirror/jax_linear_regression.ipynb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0" y="728663"/>
            <a:ext cx="4459288" cy="3665061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数字虚拟偶像实践</a:t>
            </a:r>
            <a:r>
              <a:rPr lang="en-US" altLang="zh-CN" sz="40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40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4000" dirty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4000" dirty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40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Based On </a:t>
            </a:r>
            <a:r>
              <a:rPr lang="en-US" altLang="zh-CN" sz="4000" dirty="0" err="1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Mediapipe</a:t>
            </a:r>
            <a:r>
              <a:rPr lang="en-US" altLang="zh-CN" sz="40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&amp; </a:t>
            </a:r>
            <a:r>
              <a:rPr lang="en-US" altLang="zh-CN" sz="4000" dirty="0" err="1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Jax</a:t>
            </a:r>
            <a:endParaRPr lang="zh-CN" altLang="en-US" sz="40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341597" y="5206008"/>
            <a:ext cx="1975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/>
              <a:t>Bing</a:t>
            </a:r>
          </a:p>
          <a:p>
            <a:pPr algn="r"/>
            <a:endParaRPr lang="en-US" altLang="zh-CN" dirty="0"/>
          </a:p>
          <a:p>
            <a:pPr algn="r"/>
            <a:r>
              <a:rPr lang="en-US" altLang="zh-CN" dirty="0" smtClean="0"/>
              <a:t>2022/08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96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1" y="364332"/>
            <a:ext cx="10442577" cy="72866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Animation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3" y="1092994"/>
            <a:ext cx="10442576" cy="341842"/>
          </a:xfrm>
        </p:spPr>
        <p:txBody>
          <a:bodyPr>
            <a:normAutofit/>
          </a:bodyPr>
          <a:lstStyle/>
          <a:p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脸部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驱动 </a:t>
            </a: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- 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基于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自然语音识别驱动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endParaRPr lang="en-US" altLang="zh-CN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wo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1203" y="1644386"/>
            <a:ext cx="8749594" cy="49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2" y="364331"/>
            <a:ext cx="10442575" cy="728663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Rendering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1" y="1392132"/>
            <a:ext cx="10442575" cy="477308"/>
          </a:xfrm>
        </p:spPr>
        <p:txBody>
          <a:bodyPr/>
          <a:lstStyle/>
          <a:p>
            <a:pPr algn="ctr"/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Real-time rendering    </a:t>
            </a:r>
            <a:r>
              <a:rPr lang="en-US" altLang="zh-CN" sz="1600" dirty="0" smtClean="0">
                <a:cs typeface="+mn-ea"/>
                <a:sym typeface="+mn-lt"/>
              </a:rPr>
              <a:t>(usually based on </a:t>
            </a:r>
            <a:r>
              <a:rPr lang="en-US" altLang="zh-CN" sz="1600" dirty="0" err="1" smtClean="0">
                <a:cs typeface="+mn-ea"/>
                <a:sym typeface="+mn-lt"/>
              </a:rPr>
              <a:t>gpu</a:t>
            </a:r>
            <a:r>
              <a:rPr lang="en-US" altLang="zh-CN" sz="1600" dirty="0" smtClean="0">
                <a:cs typeface="+mn-ea"/>
                <a:sym typeface="+mn-lt"/>
              </a:rPr>
              <a:t>)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600" dirty="0">
              <a:cs typeface="+mn-ea"/>
              <a:sym typeface="+mn-lt"/>
            </a:endParaRPr>
          </a:p>
          <a:p>
            <a:pPr algn="ctr"/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41" y="2163658"/>
            <a:ext cx="8758517" cy="36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2" y="364331"/>
            <a:ext cx="10442575" cy="728663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Rendering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74711" y="1392132"/>
            <a:ext cx="10442575" cy="477308"/>
          </a:xfrm>
        </p:spPr>
        <p:txBody>
          <a:bodyPr/>
          <a:lstStyle/>
          <a:p>
            <a:pPr algn="ctr"/>
            <a:r>
              <a:rPr lang="en-US" altLang="zh-CN" sz="1600" dirty="0">
                <a:cs typeface="+mn-ea"/>
                <a:sym typeface="+mn-lt"/>
              </a:rPr>
              <a:t>Offline rendering  (usually based on </a:t>
            </a:r>
            <a:r>
              <a:rPr lang="en-US" altLang="zh-CN" sz="1600" dirty="0" err="1">
                <a:cs typeface="+mn-ea"/>
                <a:sym typeface="+mn-lt"/>
              </a:rPr>
              <a:t>cpu</a:t>
            </a:r>
            <a:r>
              <a:rPr lang="en-US" altLang="zh-CN" sz="1600" dirty="0">
                <a:cs typeface="+mn-ea"/>
                <a:sym typeface="+mn-lt"/>
              </a:rPr>
              <a:t>)</a:t>
            </a:r>
          </a:p>
          <a:p>
            <a:pPr marL="0" indent="0" algn="ctr">
              <a:buNone/>
            </a:pPr>
            <a:endParaRPr lang="en-US" altLang="zh-CN" sz="1600" dirty="0">
              <a:cs typeface="+mn-ea"/>
              <a:sym typeface="+mn-lt"/>
            </a:endParaRPr>
          </a:p>
          <a:p>
            <a:pPr algn="ctr"/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algn="ctr"/>
            <a:endParaRPr lang="en-US" altLang="zh-CN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241" y="2168579"/>
            <a:ext cx="7921518" cy="39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2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>
          <a:xfrm>
            <a:off x="874713" y="728663"/>
            <a:ext cx="10442575" cy="540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>
                    <a:lumMod val="10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smtClean="0">
                <a:latin typeface="+mn-lt"/>
                <a:ea typeface="+mn-ea"/>
                <a:cs typeface="+mn-ea"/>
                <a:sym typeface="+mn-lt"/>
              </a:rPr>
              <a:t>Part 2</a:t>
            </a:r>
            <a:r>
              <a:rPr lang="en-US" altLang="zh-CN" sz="2400" dirty="0" smtClean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2400" dirty="0" smtClean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400" dirty="0" smtClean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2400" dirty="0" smtClean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400" dirty="0" smtClean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2400" dirty="0" smtClean="0"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2400" dirty="0" err="1">
                <a:latin typeface="+mn-lt"/>
                <a:ea typeface="+mn-ea"/>
                <a:cs typeface="+mn-ea"/>
                <a:sym typeface="+mn-lt"/>
              </a:rPr>
              <a:t>Mediapipe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 + </a:t>
            </a:r>
            <a:r>
              <a:rPr lang="en-US" altLang="zh-CN" sz="2400" dirty="0" err="1">
                <a:latin typeface="+mn-lt"/>
                <a:ea typeface="+mn-ea"/>
                <a:cs typeface="+mn-ea"/>
                <a:sym typeface="+mn-lt"/>
              </a:rPr>
              <a:t>Jax</a:t>
            </a: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的脸部</a:t>
            </a:r>
            <a:r>
              <a:rPr lang="zh-CN" altLang="en-US" sz="2400" dirty="0" smtClean="0">
                <a:latin typeface="+mn-lt"/>
                <a:ea typeface="+mn-ea"/>
                <a:cs typeface="+mn-ea"/>
                <a:sym typeface="+mn-lt"/>
              </a:rPr>
              <a:t>驱动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321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3" y="364332"/>
            <a:ext cx="10442576" cy="72866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机器学习项目一般步骤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54764" y="3860455"/>
            <a:ext cx="1186835" cy="460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600" b="1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数据</a:t>
            </a:r>
            <a:r>
              <a:rPr lang="zh-CN" altLang="en-US" sz="1600" b="1" dirty="0" smtClean="0">
                <a:cs typeface="+mn-ea"/>
                <a:sym typeface="+mn-lt"/>
              </a:rPr>
              <a:t>处理</a:t>
            </a:r>
            <a:endParaRPr lang="zh-CN" altLang="en-US" sz="1600" b="1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圆角矩形 21">
            <a:extLst>
              <a:ext uri="{FF2B5EF4-FFF2-40B4-BE49-F238E27FC236}">
                <a16:creationId xmlns:a16="http://schemas.microsoft.com/office/drawing/2014/main" xmlns="" id="{41873ED4-9046-4CC7-B37C-B9F4E7BCCB55}"/>
              </a:ext>
            </a:extLst>
          </p:cNvPr>
          <p:cNvSpPr/>
          <p:nvPr/>
        </p:nvSpPr>
        <p:spPr>
          <a:xfrm>
            <a:off x="1816152" y="2460879"/>
            <a:ext cx="8559696" cy="968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" name="椭圆 4">
            <a:extLst>
              <a:ext uri="{FF2B5EF4-FFF2-40B4-BE49-F238E27FC236}">
                <a16:creationId xmlns:a16="http://schemas.microsoft.com/office/drawing/2014/main" xmlns="" id="{8F476D17-FBE2-424D-9EE3-D7FEDBD25782}"/>
              </a:ext>
            </a:extLst>
          </p:cNvPr>
          <p:cNvGrpSpPr/>
          <p:nvPr/>
        </p:nvGrpSpPr>
        <p:grpSpPr>
          <a:xfrm>
            <a:off x="2055086" y="2591398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6" name="圆形">
              <a:extLst>
                <a:ext uri="{FF2B5EF4-FFF2-40B4-BE49-F238E27FC236}">
                  <a16:creationId xmlns:a16="http://schemas.microsoft.com/office/drawing/2014/main" xmlns="" id="{7FC05FC2-0A88-4DF0-9B0A-9CFEFB1C04E0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" name="1">
              <a:extLst>
                <a:ext uri="{FF2B5EF4-FFF2-40B4-BE49-F238E27FC236}">
                  <a16:creationId xmlns:a16="http://schemas.microsoft.com/office/drawing/2014/main" xmlns="" id="{E5439681-3137-479C-BD05-0DCEC8657F71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椭圆 36">
            <a:extLst>
              <a:ext uri="{FF2B5EF4-FFF2-40B4-BE49-F238E27FC236}">
                <a16:creationId xmlns:a16="http://schemas.microsoft.com/office/drawing/2014/main" xmlns="" id="{3E19E9D1-44D8-4201-9ECD-1C80A421C620}"/>
              </a:ext>
            </a:extLst>
          </p:cNvPr>
          <p:cNvGrpSpPr/>
          <p:nvPr/>
        </p:nvGrpSpPr>
        <p:grpSpPr>
          <a:xfrm>
            <a:off x="9386641" y="2591398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12" name="圆形">
              <a:extLst>
                <a:ext uri="{FF2B5EF4-FFF2-40B4-BE49-F238E27FC236}">
                  <a16:creationId xmlns:a16="http://schemas.microsoft.com/office/drawing/2014/main" xmlns="" id="{51E8D41F-9534-4594-9532-B1DE52A278CB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" name="5">
              <a:extLst>
                <a:ext uri="{FF2B5EF4-FFF2-40B4-BE49-F238E27FC236}">
                  <a16:creationId xmlns:a16="http://schemas.microsoft.com/office/drawing/2014/main" xmlns="" id="{825F0DB5-ED1D-4F00-9DA3-9897E942AB40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14" name="椭圆 37">
            <a:extLst>
              <a:ext uri="{FF2B5EF4-FFF2-40B4-BE49-F238E27FC236}">
                <a16:creationId xmlns:a16="http://schemas.microsoft.com/office/drawing/2014/main" xmlns="" id="{CE75AFAC-5395-45D8-9F87-E2E972524E4A}"/>
              </a:ext>
            </a:extLst>
          </p:cNvPr>
          <p:cNvGrpSpPr/>
          <p:nvPr/>
        </p:nvGrpSpPr>
        <p:grpSpPr>
          <a:xfrm>
            <a:off x="7553752" y="2591398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15" name="圆形">
              <a:extLst>
                <a:ext uri="{FF2B5EF4-FFF2-40B4-BE49-F238E27FC236}">
                  <a16:creationId xmlns:a16="http://schemas.microsoft.com/office/drawing/2014/main" xmlns="" id="{C7BFE962-A81D-455E-8657-95DF19EF236E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4">
              <a:extLst>
                <a:ext uri="{FF2B5EF4-FFF2-40B4-BE49-F238E27FC236}">
                  <a16:creationId xmlns:a16="http://schemas.microsoft.com/office/drawing/2014/main" xmlns="" id="{B12A3C76-814C-4A25-962D-B728B44EAD45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椭圆 38">
            <a:extLst>
              <a:ext uri="{FF2B5EF4-FFF2-40B4-BE49-F238E27FC236}">
                <a16:creationId xmlns:a16="http://schemas.microsoft.com/office/drawing/2014/main" xmlns="" id="{6CA1238F-76C7-49F2-97F2-0AD559B000AE}"/>
              </a:ext>
            </a:extLst>
          </p:cNvPr>
          <p:cNvGrpSpPr/>
          <p:nvPr/>
        </p:nvGrpSpPr>
        <p:grpSpPr>
          <a:xfrm>
            <a:off x="5720863" y="2591398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18" name="圆形">
              <a:extLst>
                <a:ext uri="{FF2B5EF4-FFF2-40B4-BE49-F238E27FC236}">
                  <a16:creationId xmlns:a16="http://schemas.microsoft.com/office/drawing/2014/main" xmlns="" id="{1F46DDAA-654F-49B8-8153-677AADB1FC49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" name="3">
              <a:extLst>
                <a:ext uri="{FF2B5EF4-FFF2-40B4-BE49-F238E27FC236}">
                  <a16:creationId xmlns:a16="http://schemas.microsoft.com/office/drawing/2014/main" xmlns="" id="{5FC6B559-3F57-4237-8ED2-3404FE118EC1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0" name="椭圆 39">
            <a:extLst>
              <a:ext uri="{FF2B5EF4-FFF2-40B4-BE49-F238E27FC236}">
                <a16:creationId xmlns:a16="http://schemas.microsoft.com/office/drawing/2014/main" xmlns="" id="{AFA12F4D-1FB7-4BB8-8B87-AB49703BE33B}"/>
              </a:ext>
            </a:extLst>
          </p:cNvPr>
          <p:cNvGrpSpPr/>
          <p:nvPr/>
        </p:nvGrpSpPr>
        <p:grpSpPr>
          <a:xfrm>
            <a:off x="3887974" y="2591398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21" name="圆形">
              <a:extLst>
                <a:ext uri="{FF2B5EF4-FFF2-40B4-BE49-F238E27FC236}">
                  <a16:creationId xmlns:a16="http://schemas.microsoft.com/office/drawing/2014/main" xmlns="" id="{CC8F64C0-83D5-4265-B472-83245972394C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" name="2">
              <a:extLst>
                <a:ext uri="{FF2B5EF4-FFF2-40B4-BE49-F238E27FC236}">
                  <a16:creationId xmlns:a16="http://schemas.microsoft.com/office/drawing/2014/main" xmlns="" id="{3E1FC68A-22AD-437C-9823-7421A0E81275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3" name="组合 23">
            <a:extLst>
              <a:ext uri="{FF2B5EF4-FFF2-40B4-BE49-F238E27FC236}">
                <a16:creationId xmlns:a16="http://schemas.microsoft.com/office/drawing/2014/main" xmlns="" id="{3E950DD9-55C0-4731-97C2-B0F26C145195}"/>
              </a:ext>
            </a:extLst>
          </p:cNvPr>
          <p:cNvGrpSpPr/>
          <p:nvPr/>
        </p:nvGrpSpPr>
        <p:grpSpPr>
          <a:xfrm>
            <a:off x="2997423" y="2944667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24" name="椭圆 22">
              <a:extLst>
                <a:ext uri="{FF2B5EF4-FFF2-40B4-BE49-F238E27FC236}">
                  <a16:creationId xmlns:a16="http://schemas.microsoft.com/office/drawing/2014/main" xmlns="" id="{81959E30-D257-4729-A9ED-A3D70647525F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椭圆 93">
              <a:extLst>
                <a:ext uri="{FF2B5EF4-FFF2-40B4-BE49-F238E27FC236}">
                  <a16:creationId xmlns:a16="http://schemas.microsoft.com/office/drawing/2014/main" xmlns="" id="{5607B3D4-AF52-47B3-9086-30B403CADAB0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椭圆 94">
              <a:extLst>
                <a:ext uri="{FF2B5EF4-FFF2-40B4-BE49-F238E27FC236}">
                  <a16:creationId xmlns:a16="http://schemas.microsoft.com/office/drawing/2014/main" xmlns="" id="{3B1C1F6A-C62D-4055-AD9D-F8134B563CB2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7" name="组合 100">
            <a:extLst>
              <a:ext uri="{FF2B5EF4-FFF2-40B4-BE49-F238E27FC236}">
                <a16:creationId xmlns:a16="http://schemas.microsoft.com/office/drawing/2014/main" xmlns="" id="{AEE60974-79C2-4E8B-A0BB-DF8FC4269B54}"/>
              </a:ext>
            </a:extLst>
          </p:cNvPr>
          <p:cNvGrpSpPr/>
          <p:nvPr/>
        </p:nvGrpSpPr>
        <p:grpSpPr>
          <a:xfrm>
            <a:off x="4832216" y="2944667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28" name="椭圆 101">
              <a:extLst>
                <a:ext uri="{FF2B5EF4-FFF2-40B4-BE49-F238E27FC236}">
                  <a16:creationId xmlns:a16="http://schemas.microsoft.com/office/drawing/2014/main" xmlns="" id="{5B89830B-0308-44BD-8D1E-B4C58074636A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椭圆 102">
              <a:extLst>
                <a:ext uri="{FF2B5EF4-FFF2-40B4-BE49-F238E27FC236}">
                  <a16:creationId xmlns:a16="http://schemas.microsoft.com/office/drawing/2014/main" xmlns="" id="{26C19C8D-F16B-4F97-9186-7171F152E34B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椭圆 103">
              <a:extLst>
                <a:ext uri="{FF2B5EF4-FFF2-40B4-BE49-F238E27FC236}">
                  <a16:creationId xmlns:a16="http://schemas.microsoft.com/office/drawing/2014/main" xmlns="" id="{444FD2DE-9CE9-4B74-93C1-D3C266D86C7E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" name="组合 104">
            <a:extLst>
              <a:ext uri="{FF2B5EF4-FFF2-40B4-BE49-F238E27FC236}">
                <a16:creationId xmlns:a16="http://schemas.microsoft.com/office/drawing/2014/main" xmlns="" id="{D77D14B5-4983-4C68-A30B-52AC459F0C1E}"/>
              </a:ext>
            </a:extLst>
          </p:cNvPr>
          <p:cNvGrpSpPr/>
          <p:nvPr/>
        </p:nvGrpSpPr>
        <p:grpSpPr>
          <a:xfrm>
            <a:off x="6667011" y="2944667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32" name="椭圆 105">
              <a:extLst>
                <a:ext uri="{FF2B5EF4-FFF2-40B4-BE49-F238E27FC236}">
                  <a16:creationId xmlns:a16="http://schemas.microsoft.com/office/drawing/2014/main" xmlns="" id="{7DCDBC8E-6A13-41C8-958B-C75D1B9214E7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椭圆 106">
              <a:extLst>
                <a:ext uri="{FF2B5EF4-FFF2-40B4-BE49-F238E27FC236}">
                  <a16:creationId xmlns:a16="http://schemas.microsoft.com/office/drawing/2014/main" xmlns="" id="{B7746B26-3FD3-4D26-BD52-841BBBEF79A8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椭圆 107">
              <a:extLst>
                <a:ext uri="{FF2B5EF4-FFF2-40B4-BE49-F238E27FC236}">
                  <a16:creationId xmlns:a16="http://schemas.microsoft.com/office/drawing/2014/main" xmlns="" id="{B7524EBC-57F8-4E26-85E0-B8FB5588C1FE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5" name="组合 108">
            <a:extLst>
              <a:ext uri="{FF2B5EF4-FFF2-40B4-BE49-F238E27FC236}">
                <a16:creationId xmlns:a16="http://schemas.microsoft.com/office/drawing/2014/main" xmlns="" id="{EF677A47-A481-4006-857E-AC53D9A15CFA}"/>
              </a:ext>
            </a:extLst>
          </p:cNvPr>
          <p:cNvGrpSpPr/>
          <p:nvPr/>
        </p:nvGrpSpPr>
        <p:grpSpPr>
          <a:xfrm>
            <a:off x="8495652" y="2944667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36" name="椭圆 109">
              <a:extLst>
                <a:ext uri="{FF2B5EF4-FFF2-40B4-BE49-F238E27FC236}">
                  <a16:creationId xmlns:a16="http://schemas.microsoft.com/office/drawing/2014/main" xmlns="" id="{14C91FAE-8CC2-45F6-A845-B98AE6620DA2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椭圆 110">
              <a:extLst>
                <a:ext uri="{FF2B5EF4-FFF2-40B4-BE49-F238E27FC236}">
                  <a16:creationId xmlns:a16="http://schemas.microsoft.com/office/drawing/2014/main" xmlns="" id="{472A824B-D2FD-4A26-8063-A1A54D5F7E8F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椭圆 111">
              <a:extLst>
                <a:ext uri="{FF2B5EF4-FFF2-40B4-BE49-F238E27FC236}">
                  <a16:creationId xmlns:a16="http://schemas.microsoft.com/office/drawing/2014/main" xmlns="" id="{69BD2340-2315-4AED-A56B-63996BA8F891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3" name="圆角矩形 116">
            <a:extLst>
              <a:ext uri="{FF2B5EF4-FFF2-40B4-BE49-F238E27FC236}">
                <a16:creationId xmlns:a16="http://schemas.microsoft.com/office/drawing/2014/main" xmlns="" id="{E6ECBB30-12EB-40F4-8D43-77EFF0107D8D}"/>
              </a:ext>
            </a:extLst>
          </p:cNvPr>
          <p:cNvSpPr/>
          <p:nvPr/>
        </p:nvSpPr>
        <p:spPr>
          <a:xfrm>
            <a:off x="1763660" y="2375515"/>
            <a:ext cx="8688140" cy="1117868"/>
          </a:xfrm>
          <a:prstGeom prst="roundRect">
            <a:avLst>
              <a:gd name="adj" fmla="val 50000"/>
            </a:avLst>
          </a:prstGeom>
          <a:ln w="12700">
            <a:solidFill>
              <a:schemeClr val="accent1">
                <a:alpha val="33000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内容占位符 2"/>
          <p:cNvSpPr txBox="1">
            <a:spLocks/>
          </p:cNvSpPr>
          <p:nvPr/>
        </p:nvSpPr>
        <p:spPr>
          <a:xfrm>
            <a:off x="9357831" y="3860453"/>
            <a:ext cx="794972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600" b="1" dirty="0" smtClean="0">
                <a:cs typeface="+mn-ea"/>
                <a:sym typeface="+mn-lt"/>
              </a:rPr>
              <a:t>部署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45" name="内容占位符 2"/>
          <p:cNvSpPr txBox="1">
            <a:spLocks/>
          </p:cNvSpPr>
          <p:nvPr/>
        </p:nvSpPr>
        <p:spPr>
          <a:xfrm>
            <a:off x="7311710" y="3860454"/>
            <a:ext cx="1275624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600" b="1" dirty="0" smtClean="0">
                <a:cs typeface="+mn-ea"/>
                <a:sym typeface="+mn-lt"/>
              </a:rPr>
              <a:t>评估与优化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46" name="内容占位符 2"/>
          <p:cNvSpPr txBox="1">
            <a:spLocks/>
          </p:cNvSpPr>
          <p:nvPr/>
        </p:nvSpPr>
        <p:spPr>
          <a:xfrm>
            <a:off x="5492706" y="3860454"/>
            <a:ext cx="1230047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600" b="1" dirty="0" smtClean="0">
                <a:cs typeface="+mn-ea"/>
                <a:sym typeface="+mn-lt"/>
              </a:rPr>
              <a:t>模型设计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47" name="内容占位符 2"/>
          <p:cNvSpPr txBox="1">
            <a:spLocks/>
          </p:cNvSpPr>
          <p:nvPr/>
        </p:nvSpPr>
        <p:spPr>
          <a:xfrm>
            <a:off x="3698776" y="3860455"/>
            <a:ext cx="1115747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600" b="1" dirty="0" smtClean="0">
                <a:cs typeface="+mn-ea"/>
                <a:sym typeface="+mn-lt"/>
              </a:rPr>
              <a:t>特征工程 </a:t>
            </a:r>
            <a:endParaRPr lang="zh-CN" altLang="en-US" sz="16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22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4" y="1460065"/>
            <a:ext cx="941438" cy="338554"/>
          </a:xfrm>
        </p:spPr>
        <p:txBody>
          <a:bodyPr>
            <a:noAutofit/>
          </a:bodyPr>
          <a:lstStyle/>
          <a:p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Blink</a:t>
            </a:r>
            <a:endParaRPr lang="zh-CN" altLang="en-US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74712" y="364331"/>
            <a:ext cx="10442576" cy="72866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从一个简单的线性回归例子开始</a:t>
            </a:r>
            <a:r>
              <a:rPr lang="zh-CN" altLang="en-US" sz="2400" dirty="0" smtClean="0">
                <a:latin typeface="+mn-lt"/>
                <a:ea typeface="+mn-ea"/>
                <a:cs typeface="+mn-ea"/>
                <a:sym typeface="+mn-lt"/>
              </a:rPr>
              <a:t>：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654764" y="3860455"/>
            <a:ext cx="1186835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600" b="1" dirty="0" smtClean="0">
                <a:cs typeface="+mn-ea"/>
                <a:sym typeface="+mn-lt"/>
              </a:rPr>
              <a:t>数据处理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7" name="圆角矩形 21">
            <a:extLst>
              <a:ext uri="{FF2B5EF4-FFF2-40B4-BE49-F238E27FC236}">
                <a16:creationId xmlns:a16="http://schemas.microsoft.com/office/drawing/2014/main" xmlns="" id="{41873ED4-9046-4CC7-B37C-B9F4E7BCCB55}"/>
              </a:ext>
            </a:extLst>
          </p:cNvPr>
          <p:cNvSpPr/>
          <p:nvPr/>
        </p:nvSpPr>
        <p:spPr>
          <a:xfrm>
            <a:off x="1816152" y="2460879"/>
            <a:ext cx="8559696" cy="968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" name="椭圆 4">
            <a:extLst>
              <a:ext uri="{FF2B5EF4-FFF2-40B4-BE49-F238E27FC236}">
                <a16:creationId xmlns:a16="http://schemas.microsoft.com/office/drawing/2014/main" xmlns="" id="{8F476D17-FBE2-424D-9EE3-D7FEDBD25782}"/>
              </a:ext>
            </a:extLst>
          </p:cNvPr>
          <p:cNvGrpSpPr/>
          <p:nvPr/>
        </p:nvGrpSpPr>
        <p:grpSpPr>
          <a:xfrm>
            <a:off x="2055086" y="2591398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9" name="圆形">
              <a:extLst>
                <a:ext uri="{FF2B5EF4-FFF2-40B4-BE49-F238E27FC236}">
                  <a16:creationId xmlns:a16="http://schemas.microsoft.com/office/drawing/2014/main" xmlns="" id="{7FC05FC2-0A88-4DF0-9B0A-9CFEFB1C04E0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0" name="1">
              <a:extLst>
                <a:ext uri="{FF2B5EF4-FFF2-40B4-BE49-F238E27FC236}">
                  <a16:creationId xmlns:a16="http://schemas.microsoft.com/office/drawing/2014/main" xmlns="" id="{E5439681-3137-479C-BD05-0DCEC8657F71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1" name="椭圆 36">
            <a:extLst>
              <a:ext uri="{FF2B5EF4-FFF2-40B4-BE49-F238E27FC236}">
                <a16:creationId xmlns:a16="http://schemas.microsoft.com/office/drawing/2014/main" xmlns="" id="{3E19E9D1-44D8-4201-9ECD-1C80A421C620}"/>
              </a:ext>
            </a:extLst>
          </p:cNvPr>
          <p:cNvGrpSpPr/>
          <p:nvPr/>
        </p:nvGrpSpPr>
        <p:grpSpPr>
          <a:xfrm>
            <a:off x="9386641" y="2591398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12" name="圆形">
              <a:extLst>
                <a:ext uri="{FF2B5EF4-FFF2-40B4-BE49-F238E27FC236}">
                  <a16:creationId xmlns:a16="http://schemas.microsoft.com/office/drawing/2014/main" xmlns="" id="{51E8D41F-9534-4594-9532-B1DE52A278CB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3" name="5">
              <a:extLst>
                <a:ext uri="{FF2B5EF4-FFF2-40B4-BE49-F238E27FC236}">
                  <a16:creationId xmlns:a16="http://schemas.microsoft.com/office/drawing/2014/main" xmlns="" id="{825F0DB5-ED1D-4F00-9DA3-9897E942AB40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14" name="椭圆 37">
            <a:extLst>
              <a:ext uri="{FF2B5EF4-FFF2-40B4-BE49-F238E27FC236}">
                <a16:creationId xmlns:a16="http://schemas.microsoft.com/office/drawing/2014/main" xmlns="" id="{CE75AFAC-5395-45D8-9F87-E2E972524E4A}"/>
              </a:ext>
            </a:extLst>
          </p:cNvPr>
          <p:cNvGrpSpPr/>
          <p:nvPr/>
        </p:nvGrpSpPr>
        <p:grpSpPr>
          <a:xfrm>
            <a:off x="7553752" y="2591398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15" name="圆形">
              <a:extLst>
                <a:ext uri="{FF2B5EF4-FFF2-40B4-BE49-F238E27FC236}">
                  <a16:creationId xmlns:a16="http://schemas.microsoft.com/office/drawing/2014/main" xmlns="" id="{C7BFE962-A81D-455E-8657-95DF19EF236E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4">
              <a:extLst>
                <a:ext uri="{FF2B5EF4-FFF2-40B4-BE49-F238E27FC236}">
                  <a16:creationId xmlns:a16="http://schemas.microsoft.com/office/drawing/2014/main" xmlns="" id="{B12A3C76-814C-4A25-962D-B728B44EAD45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17" name="椭圆 38">
            <a:extLst>
              <a:ext uri="{FF2B5EF4-FFF2-40B4-BE49-F238E27FC236}">
                <a16:creationId xmlns:a16="http://schemas.microsoft.com/office/drawing/2014/main" xmlns="" id="{6CA1238F-76C7-49F2-97F2-0AD559B000AE}"/>
              </a:ext>
            </a:extLst>
          </p:cNvPr>
          <p:cNvGrpSpPr/>
          <p:nvPr/>
        </p:nvGrpSpPr>
        <p:grpSpPr>
          <a:xfrm>
            <a:off x="5720863" y="2591398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18" name="圆形">
              <a:extLst>
                <a:ext uri="{FF2B5EF4-FFF2-40B4-BE49-F238E27FC236}">
                  <a16:creationId xmlns:a16="http://schemas.microsoft.com/office/drawing/2014/main" xmlns="" id="{1F46DDAA-654F-49B8-8153-677AADB1FC49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" name="3">
              <a:extLst>
                <a:ext uri="{FF2B5EF4-FFF2-40B4-BE49-F238E27FC236}">
                  <a16:creationId xmlns:a16="http://schemas.microsoft.com/office/drawing/2014/main" xmlns="" id="{5FC6B559-3F57-4237-8ED2-3404FE118EC1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0" name="椭圆 39">
            <a:extLst>
              <a:ext uri="{FF2B5EF4-FFF2-40B4-BE49-F238E27FC236}">
                <a16:creationId xmlns:a16="http://schemas.microsoft.com/office/drawing/2014/main" xmlns="" id="{AFA12F4D-1FB7-4BB8-8B87-AB49703BE33B}"/>
              </a:ext>
            </a:extLst>
          </p:cNvPr>
          <p:cNvGrpSpPr/>
          <p:nvPr/>
        </p:nvGrpSpPr>
        <p:grpSpPr>
          <a:xfrm>
            <a:off x="3887974" y="2591398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21" name="圆形">
              <a:extLst>
                <a:ext uri="{FF2B5EF4-FFF2-40B4-BE49-F238E27FC236}">
                  <a16:creationId xmlns:a16="http://schemas.microsoft.com/office/drawing/2014/main" xmlns="" id="{CC8F64C0-83D5-4265-B472-83245972394C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" name="2">
              <a:extLst>
                <a:ext uri="{FF2B5EF4-FFF2-40B4-BE49-F238E27FC236}">
                  <a16:creationId xmlns:a16="http://schemas.microsoft.com/office/drawing/2014/main" xmlns="" id="{3E1FC68A-22AD-437C-9823-7421A0E81275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23" name="组合 23">
            <a:extLst>
              <a:ext uri="{FF2B5EF4-FFF2-40B4-BE49-F238E27FC236}">
                <a16:creationId xmlns:a16="http://schemas.microsoft.com/office/drawing/2014/main" xmlns="" id="{3E950DD9-55C0-4731-97C2-B0F26C145195}"/>
              </a:ext>
            </a:extLst>
          </p:cNvPr>
          <p:cNvGrpSpPr/>
          <p:nvPr/>
        </p:nvGrpSpPr>
        <p:grpSpPr>
          <a:xfrm>
            <a:off x="2997423" y="2944667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24" name="椭圆 22">
              <a:extLst>
                <a:ext uri="{FF2B5EF4-FFF2-40B4-BE49-F238E27FC236}">
                  <a16:creationId xmlns:a16="http://schemas.microsoft.com/office/drawing/2014/main" xmlns="" id="{81959E30-D257-4729-A9ED-A3D70647525F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椭圆 93">
              <a:extLst>
                <a:ext uri="{FF2B5EF4-FFF2-40B4-BE49-F238E27FC236}">
                  <a16:creationId xmlns:a16="http://schemas.microsoft.com/office/drawing/2014/main" xmlns="" id="{5607B3D4-AF52-47B3-9086-30B403CADAB0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椭圆 94">
              <a:extLst>
                <a:ext uri="{FF2B5EF4-FFF2-40B4-BE49-F238E27FC236}">
                  <a16:creationId xmlns:a16="http://schemas.microsoft.com/office/drawing/2014/main" xmlns="" id="{3B1C1F6A-C62D-4055-AD9D-F8134B563CB2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7" name="组合 100">
            <a:extLst>
              <a:ext uri="{FF2B5EF4-FFF2-40B4-BE49-F238E27FC236}">
                <a16:creationId xmlns:a16="http://schemas.microsoft.com/office/drawing/2014/main" xmlns="" id="{AEE60974-79C2-4E8B-A0BB-DF8FC4269B54}"/>
              </a:ext>
            </a:extLst>
          </p:cNvPr>
          <p:cNvGrpSpPr/>
          <p:nvPr/>
        </p:nvGrpSpPr>
        <p:grpSpPr>
          <a:xfrm>
            <a:off x="4832216" y="2944667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28" name="椭圆 101">
              <a:extLst>
                <a:ext uri="{FF2B5EF4-FFF2-40B4-BE49-F238E27FC236}">
                  <a16:creationId xmlns:a16="http://schemas.microsoft.com/office/drawing/2014/main" xmlns="" id="{5B89830B-0308-44BD-8D1E-B4C58074636A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椭圆 102">
              <a:extLst>
                <a:ext uri="{FF2B5EF4-FFF2-40B4-BE49-F238E27FC236}">
                  <a16:creationId xmlns:a16="http://schemas.microsoft.com/office/drawing/2014/main" xmlns="" id="{26C19C8D-F16B-4F97-9186-7171F152E34B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椭圆 103">
              <a:extLst>
                <a:ext uri="{FF2B5EF4-FFF2-40B4-BE49-F238E27FC236}">
                  <a16:creationId xmlns:a16="http://schemas.microsoft.com/office/drawing/2014/main" xmlns="" id="{444FD2DE-9CE9-4B74-93C1-D3C266D86C7E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" name="组合 104">
            <a:extLst>
              <a:ext uri="{FF2B5EF4-FFF2-40B4-BE49-F238E27FC236}">
                <a16:creationId xmlns:a16="http://schemas.microsoft.com/office/drawing/2014/main" xmlns="" id="{D77D14B5-4983-4C68-A30B-52AC459F0C1E}"/>
              </a:ext>
            </a:extLst>
          </p:cNvPr>
          <p:cNvGrpSpPr/>
          <p:nvPr/>
        </p:nvGrpSpPr>
        <p:grpSpPr>
          <a:xfrm>
            <a:off x="6667011" y="2944667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32" name="椭圆 105">
              <a:extLst>
                <a:ext uri="{FF2B5EF4-FFF2-40B4-BE49-F238E27FC236}">
                  <a16:creationId xmlns:a16="http://schemas.microsoft.com/office/drawing/2014/main" xmlns="" id="{7DCDBC8E-6A13-41C8-958B-C75D1B9214E7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椭圆 106">
              <a:extLst>
                <a:ext uri="{FF2B5EF4-FFF2-40B4-BE49-F238E27FC236}">
                  <a16:creationId xmlns:a16="http://schemas.microsoft.com/office/drawing/2014/main" xmlns="" id="{B7746B26-3FD3-4D26-BD52-841BBBEF79A8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椭圆 107">
              <a:extLst>
                <a:ext uri="{FF2B5EF4-FFF2-40B4-BE49-F238E27FC236}">
                  <a16:creationId xmlns:a16="http://schemas.microsoft.com/office/drawing/2014/main" xmlns="" id="{B7524EBC-57F8-4E26-85E0-B8FB5588C1FE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5" name="组合 108">
            <a:extLst>
              <a:ext uri="{FF2B5EF4-FFF2-40B4-BE49-F238E27FC236}">
                <a16:creationId xmlns:a16="http://schemas.microsoft.com/office/drawing/2014/main" xmlns="" id="{EF677A47-A481-4006-857E-AC53D9A15CFA}"/>
              </a:ext>
            </a:extLst>
          </p:cNvPr>
          <p:cNvGrpSpPr/>
          <p:nvPr/>
        </p:nvGrpSpPr>
        <p:grpSpPr>
          <a:xfrm>
            <a:off x="8495652" y="2944667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36" name="椭圆 109">
              <a:extLst>
                <a:ext uri="{FF2B5EF4-FFF2-40B4-BE49-F238E27FC236}">
                  <a16:creationId xmlns:a16="http://schemas.microsoft.com/office/drawing/2014/main" xmlns="" id="{14C91FAE-8CC2-45F6-A845-B98AE6620DA2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椭圆 110">
              <a:extLst>
                <a:ext uri="{FF2B5EF4-FFF2-40B4-BE49-F238E27FC236}">
                  <a16:creationId xmlns:a16="http://schemas.microsoft.com/office/drawing/2014/main" xmlns="" id="{472A824B-D2FD-4A26-8063-A1A54D5F7E8F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椭圆 111">
              <a:extLst>
                <a:ext uri="{FF2B5EF4-FFF2-40B4-BE49-F238E27FC236}">
                  <a16:creationId xmlns:a16="http://schemas.microsoft.com/office/drawing/2014/main" xmlns="" id="{69BD2340-2315-4AED-A56B-63996BA8F891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9" name="圆角矩形 116">
            <a:extLst>
              <a:ext uri="{FF2B5EF4-FFF2-40B4-BE49-F238E27FC236}">
                <a16:creationId xmlns:a16="http://schemas.microsoft.com/office/drawing/2014/main" xmlns="" id="{E6ECBB30-12EB-40F4-8D43-77EFF0107D8D}"/>
              </a:ext>
            </a:extLst>
          </p:cNvPr>
          <p:cNvSpPr/>
          <p:nvPr/>
        </p:nvSpPr>
        <p:spPr>
          <a:xfrm>
            <a:off x="1763660" y="2375515"/>
            <a:ext cx="8688140" cy="1117868"/>
          </a:xfrm>
          <a:prstGeom prst="roundRect">
            <a:avLst>
              <a:gd name="adj" fmla="val 50000"/>
            </a:avLst>
          </a:prstGeom>
          <a:ln w="12700">
            <a:solidFill>
              <a:schemeClr val="accent1">
                <a:alpha val="33000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内容占位符 2"/>
          <p:cNvSpPr txBox="1">
            <a:spLocks/>
          </p:cNvSpPr>
          <p:nvPr/>
        </p:nvSpPr>
        <p:spPr>
          <a:xfrm>
            <a:off x="9357831" y="3860453"/>
            <a:ext cx="794972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600" b="1" dirty="0" smtClean="0">
                <a:cs typeface="+mn-ea"/>
                <a:sym typeface="+mn-lt"/>
              </a:rPr>
              <a:t>部署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41" name="内容占位符 2"/>
          <p:cNvSpPr txBox="1">
            <a:spLocks/>
          </p:cNvSpPr>
          <p:nvPr/>
        </p:nvSpPr>
        <p:spPr>
          <a:xfrm>
            <a:off x="7311710" y="3860454"/>
            <a:ext cx="1275624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600" b="1" dirty="0" smtClean="0">
                <a:cs typeface="+mn-ea"/>
                <a:sym typeface="+mn-lt"/>
              </a:rPr>
              <a:t>评估与优化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5492706" y="3860454"/>
            <a:ext cx="1230047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600" b="1" dirty="0" smtClean="0">
                <a:cs typeface="+mn-ea"/>
                <a:sym typeface="+mn-lt"/>
              </a:rPr>
              <a:t>模型设计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>
          <a:xfrm>
            <a:off x="3698776" y="3860455"/>
            <a:ext cx="1115747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1600" b="1" dirty="0" smtClean="0">
                <a:cs typeface="+mn-ea"/>
                <a:sym typeface="+mn-lt"/>
              </a:rPr>
              <a:t>特征工程 </a:t>
            </a:r>
            <a:endParaRPr lang="zh-CN" altLang="en-US" sz="1600" b="1" dirty="0"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338765" y="4332238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（ </a:t>
            </a:r>
            <a:r>
              <a:rPr lang="en-US" altLang="zh-CN" dirty="0" err="1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mediapipe</a:t>
            </a:r>
            <a:r>
              <a:rPr lang="en-US" altLang="zh-CN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637087" y="433223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dirty="0" err="1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jax</a:t>
            </a:r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128600" y="1460064"/>
            <a:ext cx="4780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Repo: </a:t>
            </a:r>
            <a:r>
              <a:rPr lang="zh-CN" altLang="en-US" sz="1600" dirty="0" smtClean="0">
                <a:hlinkClick r:id="rId2"/>
              </a:rPr>
              <a:t>https</a:t>
            </a:r>
            <a:r>
              <a:rPr lang="zh-CN" altLang="en-US" sz="1600" dirty="0">
                <a:hlinkClick r:id="rId2"/>
              </a:rPr>
              <a:t>://github.com/benject/mediapipe_jax.git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1538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74713" y="364332"/>
            <a:ext cx="10442576" cy="728662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Blink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95" y="1897856"/>
            <a:ext cx="2036724" cy="30622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587" y="1897856"/>
            <a:ext cx="2043412" cy="30622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686" y="2413000"/>
            <a:ext cx="3813628" cy="25471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068" y="5331380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Compute area of eyes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974869" y="5331380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Get facial landmarks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881549" y="5331380"/>
            <a:ext cx="3619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Design a model to get the parameters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2490467" y="1326148"/>
            <a:ext cx="17251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（ </a:t>
            </a:r>
            <a:r>
              <a:rPr lang="en-US" altLang="zh-CN" sz="1600" b="1" dirty="0" err="1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mediapipe</a:t>
            </a:r>
            <a:r>
              <a:rPr lang="en-US" altLang="zh-CN" sz="1600" b="1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600" b="1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1600" b="1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251315" y="1310759"/>
            <a:ext cx="8803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1600" b="1" dirty="0" err="1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jax</a:t>
            </a:r>
            <a:r>
              <a:rPr lang="zh-CN" altLang="en-US" sz="1600" b="1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1600" b="1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924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3" y="1825625"/>
            <a:ext cx="10442576" cy="4303713"/>
          </a:xfrm>
        </p:spPr>
        <p:txBody>
          <a:bodyPr>
            <a:normAutofit/>
          </a:bodyPr>
          <a:lstStyle/>
          <a:p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数据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收集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公开的</a:t>
            </a: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Dataset</a:t>
            </a:r>
          </a:p>
          <a:p>
            <a:pPr marL="0" indent="0">
              <a:buNone/>
            </a:pP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2.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爬虫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3.</a:t>
            </a:r>
            <a:r>
              <a:rPr lang="zh-CN" altLang="en-US" sz="1600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众包</a:t>
            </a:r>
            <a:endParaRPr lang="en-US" altLang="zh-CN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marL="0" indent="0">
              <a:buNone/>
            </a:pPr>
            <a:endParaRPr lang="zh-CN" altLang="en-US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74713" y="364638"/>
            <a:ext cx="10442576" cy="728050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Dataset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905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3" y="364638"/>
            <a:ext cx="10442576" cy="728050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Dataset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3" y="1690688"/>
            <a:ext cx="4625117" cy="3889375"/>
          </a:xfrm>
        </p:spPr>
        <p:txBody>
          <a:bodyPr>
            <a:normAutofit/>
          </a:bodyPr>
          <a:lstStyle/>
          <a:p>
            <a:r>
              <a:rPr lang="en-US" altLang="zh-CN" sz="1600" dirty="0" err="1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Facescape</a:t>
            </a: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[1]:</a:t>
            </a:r>
          </a:p>
          <a:p>
            <a:endParaRPr lang="en-US" altLang="zh-CN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Large: &gt;400k images</a:t>
            </a:r>
          </a:p>
          <a:p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Multi-View Data: &gt;50 views</a:t>
            </a:r>
          </a:p>
          <a:p>
            <a:endParaRPr lang="en-US" altLang="zh-CN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High</a:t>
            </a:r>
            <a:r>
              <a:rPr lang="zh-CN" altLang="en-US" sz="1600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Quality: 4M – 12M pixels</a:t>
            </a:r>
            <a:endParaRPr lang="zh-CN" altLang="en-US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5769" t="25345" r="39778" b="23576"/>
          <a:stretch/>
        </p:blipFill>
        <p:spPr>
          <a:xfrm>
            <a:off x="5499830" y="728663"/>
            <a:ext cx="5817458" cy="4851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74713" y="5836950"/>
            <a:ext cx="104425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[</a:t>
            </a:r>
            <a:r>
              <a:rPr lang="en-US" altLang="zh-CN" sz="1600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1]</a:t>
            </a:r>
            <a:r>
              <a:rPr lang="en-US" altLang="zh-CN" sz="1600" dirty="0" err="1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  <a:hlinkClick r:id="rId3"/>
              </a:rPr>
              <a:t>GitHub</a:t>
            </a:r>
            <a:r>
              <a:rPr lang="en-US" altLang="zh-CN" sz="1600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  <a:hlinkClick r:id="rId3"/>
              </a:rPr>
              <a:t> - </a:t>
            </a:r>
            <a:r>
              <a:rPr lang="en-US" altLang="zh-CN" sz="1600" dirty="0" err="1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  <a:hlinkClick r:id="rId3"/>
              </a:rPr>
              <a:t>zhuhao-nju</a:t>
            </a:r>
            <a:r>
              <a:rPr lang="en-US" altLang="zh-CN" sz="1600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  <a:hlinkClick r:id="rId3"/>
              </a:rPr>
              <a:t>/</a:t>
            </a:r>
            <a:r>
              <a:rPr lang="en-US" altLang="zh-CN" sz="1600" dirty="0" err="1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  <a:hlinkClick r:id="rId3"/>
              </a:rPr>
              <a:t>facescape</a:t>
            </a:r>
            <a:r>
              <a:rPr lang="en-US" altLang="zh-CN" sz="1600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: </a:t>
            </a:r>
            <a:r>
              <a:rPr lang="en-US" altLang="zh-CN" sz="1600" dirty="0" err="1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FaceScape</a:t>
            </a:r>
            <a:r>
              <a:rPr lang="en-US" altLang="zh-CN" sz="1600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: a Large-scale High Quality 3D Face Dataset and Detailed </a:t>
            </a:r>
            <a:r>
              <a:rPr lang="en-US" altLang="zh-CN" sz="1600" dirty="0" err="1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Riggable</a:t>
            </a:r>
            <a:r>
              <a:rPr lang="en-US" altLang="zh-CN" sz="1600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 3D Face Prediction (CVPR2020)</a:t>
            </a:r>
            <a:endParaRPr lang="en-US" altLang="zh-CN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67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1" y="364332"/>
            <a:ext cx="10442577" cy="728662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Dataset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1" y="1252538"/>
            <a:ext cx="10442576" cy="2212975"/>
          </a:xfrm>
        </p:spPr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Data cleaning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1.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数据的规范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resolution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format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2</a:t>
            </a: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.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 数据的内容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（无效的数据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，重复的数据，错误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的标签，数据的噪声）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pPr marL="0" indent="0">
              <a:buNone/>
            </a:pPr>
            <a:endParaRPr lang="zh-CN" altLang="en-US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271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title"/>
          </p:nvPr>
        </p:nvSpPr>
        <p:spPr>
          <a:xfrm>
            <a:off x="6096001" y="4044602"/>
            <a:ext cx="5221288" cy="1325563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2 . </a:t>
            </a:r>
            <a:r>
              <a:rPr lang="zh-CN" altLang="en-US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2400" dirty="0" err="1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Mediapipe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+ </a:t>
            </a:r>
            <a:r>
              <a:rPr lang="en-US" altLang="zh-CN" sz="2400" dirty="0" err="1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Jax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的脸部驱动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2"/>
          <p:cNvSpPr txBox="1">
            <a:spLocks/>
          </p:cNvSpPr>
          <p:nvPr/>
        </p:nvSpPr>
        <p:spPr>
          <a:xfrm>
            <a:off x="6096001" y="2719039"/>
            <a:ext cx="5221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>
                    <a:lumMod val="10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+mn-lt"/>
                <a:ea typeface="+mn-ea"/>
                <a:cs typeface="+mn-ea"/>
                <a:sym typeface="+mn-lt"/>
              </a:rPr>
              <a:t>1 . </a:t>
            </a:r>
            <a:r>
              <a:rPr lang="zh-CN" altLang="en-US" sz="2400" dirty="0" smtClean="0">
                <a:latin typeface="+mn-lt"/>
                <a:ea typeface="+mn-ea"/>
                <a:cs typeface="+mn-ea"/>
                <a:sym typeface="+mn-lt"/>
              </a:rPr>
              <a:t>数字虚拟偶像制作流程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1441693"/>
            <a:ext cx="5221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cs typeface="+mn-ea"/>
                <a:sym typeface="+mn-lt"/>
              </a:rPr>
              <a:t>目     录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4" t="21634" r="37451" b="11509"/>
          <a:stretch/>
        </p:blipFill>
        <p:spPr>
          <a:xfrm>
            <a:off x="0" y="1187388"/>
            <a:ext cx="5628442" cy="44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1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3" y="364331"/>
            <a:ext cx="10442576" cy="728664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Wrong data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483946"/>
            <a:ext cx="2713848" cy="407077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4309" y="574701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无效的</a:t>
            </a:r>
            <a:r>
              <a:rPr lang="zh-CN" altLang="en-US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数据（脸部被遮挡）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07461" y="5760006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错误的标签（平静</a:t>
            </a:r>
            <a:r>
              <a:rPr lang="en-US" altLang="zh-CN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闭眼）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52205" y="574701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数据的噪声（干扰特征点识别）</a:t>
            </a:r>
            <a:endParaRPr lang="zh-CN" altLang="en-US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441" y="1483946"/>
            <a:ext cx="2713848" cy="40707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1" y="1483946"/>
            <a:ext cx="2713848" cy="40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3" y="364332"/>
            <a:ext cx="10442576" cy="728662"/>
          </a:xfrm>
        </p:spPr>
        <p:txBody>
          <a:bodyPr>
            <a:normAutofit/>
          </a:bodyPr>
          <a:lstStyle/>
          <a:p>
            <a:r>
              <a:rPr lang="en-US" altLang="zh-CN" sz="2400" b="1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Feature engineering</a:t>
            </a:r>
            <a:endParaRPr lang="zh-CN" altLang="en-US" sz="2400" b="1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3" y="2297510"/>
            <a:ext cx="10442576" cy="2336006"/>
          </a:xfrm>
        </p:spPr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From dataset to </a:t>
            </a:r>
            <a:r>
              <a:rPr lang="en-US" altLang="zh-CN" sz="1600" dirty="0" err="1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featureset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endParaRPr lang="en-US" altLang="zh-CN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Features by hand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1600" dirty="0" smtClean="0">
                <a:cs typeface="+mn-ea"/>
                <a:sym typeface="+mn-lt"/>
              </a:rPr>
              <a:t>based on </a:t>
            </a:r>
            <a:r>
              <a:rPr lang="en-US" altLang="zh-CN" sz="1600" dirty="0"/>
              <a:t>priori knowledge</a:t>
            </a: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endParaRPr lang="en-US" altLang="zh-CN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End to End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auto feature extract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519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3" y="364331"/>
            <a:ext cx="10442576" cy="728664"/>
          </a:xfrm>
        </p:spPr>
        <p:txBody>
          <a:bodyPr>
            <a:normAutofit/>
          </a:bodyPr>
          <a:lstStyle/>
          <a:p>
            <a:r>
              <a:rPr lang="en-US" altLang="zh-CN" sz="2400" b="1" dirty="0" err="1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Mediapipe</a:t>
            </a:r>
            <a:endParaRPr lang="zh-CN" altLang="en-US" sz="2400" b="1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74712" y="1174275"/>
            <a:ext cx="10442576" cy="899319"/>
          </a:xfrm>
        </p:spPr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Intro</a:t>
            </a:r>
          </a:p>
          <a:p>
            <a:pPr marL="0" indent="0">
              <a:buNone/>
            </a:pPr>
            <a:r>
              <a:rPr lang="en-US" altLang="zh-CN" sz="1600" dirty="0" err="1">
                <a:cs typeface="+mn-ea"/>
                <a:sym typeface="+mn-lt"/>
              </a:rPr>
              <a:t>MediaPipe</a:t>
            </a:r>
            <a:r>
              <a:rPr lang="en-US" altLang="zh-CN" sz="1600" dirty="0">
                <a:cs typeface="+mn-ea"/>
                <a:sym typeface="+mn-lt"/>
              </a:rPr>
              <a:t> offers cross-platform, customizable ML solutions for live and streaming media</a:t>
            </a:r>
            <a:r>
              <a:rPr lang="en-US" altLang="zh-CN" sz="1600" dirty="0" smtClean="0">
                <a:cs typeface="+mn-ea"/>
                <a:sym typeface="+mn-lt"/>
              </a:rPr>
              <a:t>.[1]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74712" y="6129338"/>
            <a:ext cx="3595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[1] </a:t>
            </a:r>
            <a:r>
              <a:rPr lang="en-US" altLang="zh-CN" sz="1600" dirty="0" smtClean="0">
                <a:hlinkClick r:id="rId2"/>
              </a:rPr>
              <a:t>https</a:t>
            </a:r>
            <a:r>
              <a:rPr lang="en-US" altLang="zh-CN" sz="1600" dirty="0">
                <a:hlinkClick r:id="rId2"/>
              </a:rPr>
              <a:t>://google.github.io/mediapipe/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316" y="2073594"/>
            <a:ext cx="8175368" cy="39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2" y="1457325"/>
            <a:ext cx="5221288" cy="4672011"/>
          </a:xfrm>
        </p:spPr>
        <p:txBody>
          <a:bodyPr>
            <a:normAutofit/>
          </a:bodyPr>
          <a:lstStyle/>
          <a:p>
            <a:r>
              <a:rPr lang="en-US" altLang="zh-CN" sz="1600" dirty="0" err="1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Facemesh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1600" dirty="0" smtClean="0">
                <a:cs typeface="+mn-ea"/>
                <a:sym typeface="+mn-lt"/>
              </a:rPr>
              <a:t>468 landmarks</a:t>
            </a:r>
          </a:p>
          <a:p>
            <a:r>
              <a:rPr lang="en-US" altLang="zh-CN" sz="1600" dirty="0" smtClean="0">
                <a:cs typeface="+mn-ea"/>
                <a:sym typeface="+mn-lt"/>
              </a:rPr>
              <a:t>Lightweight</a:t>
            </a:r>
          </a:p>
          <a:p>
            <a:r>
              <a:rPr lang="en-US" altLang="zh-CN" sz="1600" dirty="0" smtClean="0">
                <a:cs typeface="+mn-ea"/>
                <a:sym typeface="+mn-lt"/>
              </a:rPr>
              <a:t>High speed</a:t>
            </a:r>
            <a:endParaRPr lang="en-US" altLang="zh-CN" sz="1600" dirty="0">
              <a:cs typeface="+mn-ea"/>
              <a:sym typeface="+mn-lt"/>
            </a:endParaRPr>
          </a:p>
          <a:p>
            <a:endParaRPr lang="zh-CN" altLang="en-US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74713" y="364331"/>
            <a:ext cx="10442576" cy="728664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Mediapipe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69" y="728662"/>
            <a:ext cx="3591983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3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74713" y="364331"/>
            <a:ext cx="10442576" cy="728664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Mediapipe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4713" y="1092995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Coding time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874713" y="2268497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</a:rPr>
              <a:t>#gen the dataset </a:t>
            </a:r>
            <a:endParaRPr lang="zh-CN" altLang="en-US" sz="1600" dirty="0">
              <a:solidFill>
                <a:srgbClr val="FFC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4713" y="2607051"/>
            <a:ext cx="10442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2"/>
              </a:rPr>
              <a:t>mediapipe_jax/gen_dataset.py at main · </a:t>
            </a:r>
            <a:r>
              <a:rPr lang="en-US" altLang="zh-CN" sz="1600" dirty="0" err="1">
                <a:hlinkClick r:id="rId2"/>
              </a:rPr>
              <a:t>benject</a:t>
            </a:r>
            <a:r>
              <a:rPr lang="en-US" altLang="zh-CN" sz="1600" dirty="0">
                <a:hlinkClick r:id="rId2"/>
              </a:rPr>
              <a:t>/</a:t>
            </a:r>
            <a:r>
              <a:rPr lang="en-US" altLang="zh-CN" sz="1600" dirty="0" err="1">
                <a:hlinkClick r:id="rId2"/>
              </a:rPr>
              <a:t>mediapipe_jax</a:t>
            </a:r>
            <a:r>
              <a:rPr lang="en-US" altLang="zh-CN" sz="1600" dirty="0">
                <a:hlinkClick r:id="rId2"/>
              </a:rPr>
              <a:t> (github.com)</a:t>
            </a:r>
            <a:endParaRPr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874713" y="3766301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</a:rPr>
              <a:t>#gen the </a:t>
            </a:r>
            <a:r>
              <a:rPr lang="en-US" altLang="zh-CN" sz="1600" dirty="0" err="1" smtClean="0">
                <a:solidFill>
                  <a:srgbClr val="FFC000"/>
                </a:solidFill>
              </a:rPr>
              <a:t>featureset</a:t>
            </a:r>
            <a:r>
              <a:rPr lang="en-US" altLang="zh-CN" sz="1600" dirty="0" smtClean="0">
                <a:solidFill>
                  <a:srgbClr val="FFC000"/>
                </a:solidFill>
              </a:rPr>
              <a:t> </a:t>
            </a:r>
            <a:endParaRPr lang="zh-CN" altLang="en-US" sz="1600" dirty="0">
              <a:solidFill>
                <a:srgbClr val="FFC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4713" y="4177835"/>
            <a:ext cx="10442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hlinkClick r:id="rId3"/>
              </a:rPr>
              <a:t>mediapipe_jax/gen_featureset.py at main · </a:t>
            </a:r>
            <a:r>
              <a:rPr lang="en-US" altLang="zh-CN" sz="1600" dirty="0" err="1">
                <a:hlinkClick r:id="rId3"/>
              </a:rPr>
              <a:t>benject</a:t>
            </a:r>
            <a:r>
              <a:rPr lang="en-US" altLang="zh-CN" sz="1600" dirty="0">
                <a:hlinkClick r:id="rId3"/>
              </a:rPr>
              <a:t>/</a:t>
            </a:r>
            <a:r>
              <a:rPr lang="en-US" altLang="zh-CN" sz="1600" dirty="0" err="1">
                <a:hlinkClick r:id="rId3"/>
              </a:rPr>
              <a:t>mediapipe_jax</a:t>
            </a:r>
            <a:r>
              <a:rPr lang="en-US" altLang="zh-CN" sz="1600" dirty="0">
                <a:hlinkClick r:id="rId3"/>
              </a:rPr>
              <a:t> (github.com)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401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2" y="364331"/>
            <a:ext cx="10442576" cy="728664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Model Design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2" y="1378585"/>
            <a:ext cx="5221287" cy="4385522"/>
          </a:xfrm>
        </p:spPr>
        <p:txBody>
          <a:bodyPr>
            <a:noAutofit/>
          </a:bodyPr>
          <a:lstStyle/>
          <a:p>
            <a:r>
              <a:rPr lang="en-US" altLang="zh-CN" sz="1600" dirty="0" smtClean="0">
                <a:cs typeface="+mn-ea"/>
                <a:sym typeface="+mn-lt"/>
              </a:rPr>
              <a:t>Linear Regression</a:t>
            </a:r>
          </a:p>
          <a:p>
            <a:pPr marL="0" indent="0">
              <a:buNone/>
            </a:pPr>
            <a:endParaRPr lang="en-US" altLang="zh-CN" sz="1600" dirty="0" smtClean="0">
              <a:cs typeface="+mn-ea"/>
              <a:sym typeface="+mn-lt"/>
            </a:endParaRPr>
          </a:p>
          <a:p>
            <a:r>
              <a:rPr lang="en-US" altLang="zh-CN" sz="1600" b="1" dirty="0" smtClean="0">
                <a:cs typeface="+mn-ea"/>
                <a:sym typeface="+mn-lt"/>
              </a:rPr>
              <a:t>Feature: </a:t>
            </a:r>
          </a:p>
          <a:p>
            <a:pPr marL="0" indent="0">
              <a:buNone/>
            </a:pPr>
            <a:r>
              <a:rPr lang="en-US" altLang="zh-CN" sz="1600" dirty="0" smtClean="0">
                <a:cs typeface="+mn-ea"/>
                <a:sym typeface="+mn-lt"/>
              </a:rPr>
              <a:t>Area of eyes</a:t>
            </a:r>
          </a:p>
          <a:p>
            <a:r>
              <a:rPr lang="en-US" altLang="zh-CN" sz="1600" b="1" dirty="0" smtClean="0">
                <a:cs typeface="+mn-ea"/>
                <a:sym typeface="+mn-lt"/>
              </a:rPr>
              <a:t>Label:</a:t>
            </a:r>
            <a:endParaRPr lang="en-US" altLang="zh-CN" sz="1600" b="1" dirty="0"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1600" dirty="0"/>
              <a:t>Eye open </a:t>
            </a:r>
            <a:r>
              <a:rPr lang="zh-CN" altLang="en-US" sz="1600" dirty="0"/>
              <a:t>：</a:t>
            </a:r>
            <a:r>
              <a:rPr lang="en-US" altLang="zh-CN" sz="1600" dirty="0"/>
              <a:t>Area &gt; </a:t>
            </a:r>
            <a:r>
              <a:rPr lang="en-US" altLang="zh-CN" sz="1600" dirty="0" smtClean="0"/>
              <a:t>0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Eye closed </a:t>
            </a:r>
            <a:r>
              <a:rPr lang="zh-CN" altLang="en-US" sz="1600" dirty="0"/>
              <a:t>： </a:t>
            </a:r>
            <a:r>
              <a:rPr lang="en-US" altLang="zh-CN" sz="1600" dirty="0"/>
              <a:t>Area = </a:t>
            </a:r>
            <a:r>
              <a:rPr lang="en-US" altLang="zh-CN" sz="1600" dirty="0" smtClean="0"/>
              <a:t>0</a:t>
            </a:r>
          </a:p>
          <a:p>
            <a:r>
              <a:rPr lang="en-US" altLang="zh-CN" sz="1600" b="1" dirty="0" smtClean="0"/>
              <a:t>Parameters:</a:t>
            </a:r>
          </a:p>
          <a:p>
            <a:pPr marL="0" indent="0">
              <a:buNone/>
            </a:pP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w,b</a:t>
            </a:r>
            <a:r>
              <a:rPr lang="en-US" altLang="zh-CN" sz="1600" dirty="0" smtClean="0"/>
              <a:t>)</a:t>
            </a:r>
          </a:p>
          <a:p>
            <a:pPr marL="0" indent="0">
              <a:buNone/>
            </a:pPr>
            <a:r>
              <a:rPr lang="en-US" altLang="zh-CN" sz="1600" dirty="0" smtClean="0"/>
              <a:t>Y = </a:t>
            </a:r>
            <a:r>
              <a:rPr lang="en-US" altLang="zh-CN" sz="1600" dirty="0" err="1" smtClean="0"/>
              <a:t>wX</a:t>
            </a:r>
            <a:r>
              <a:rPr lang="en-US" altLang="zh-CN" sz="1600" dirty="0" smtClean="0"/>
              <a:t> + b</a:t>
            </a:r>
          </a:p>
          <a:p>
            <a:endParaRPr lang="en-US" altLang="zh-CN" sz="1600" dirty="0"/>
          </a:p>
          <a:p>
            <a:r>
              <a:rPr lang="en-US" altLang="zh-CN" sz="1600" dirty="0" smtClean="0">
                <a:cs typeface="+mn-ea"/>
                <a:sym typeface="+mn-lt"/>
              </a:rPr>
              <a:t>Find (</a:t>
            </a:r>
            <a:r>
              <a:rPr lang="en-US" altLang="zh-CN" sz="1600" dirty="0" err="1" smtClean="0">
                <a:cs typeface="+mn-ea"/>
                <a:sym typeface="+mn-lt"/>
              </a:rPr>
              <a:t>w,b</a:t>
            </a:r>
            <a:r>
              <a:rPr lang="en-US" altLang="zh-CN" sz="1600" dirty="0" smtClean="0">
                <a:cs typeface="+mn-ea"/>
                <a:sym typeface="+mn-lt"/>
              </a:rPr>
              <a:t>) which fit the data best.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378585"/>
            <a:ext cx="5215139" cy="34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3" y="364332"/>
            <a:ext cx="10442576" cy="728662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JAX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4714" y="2090172"/>
            <a:ext cx="522128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JAX is </a:t>
            </a:r>
            <a:r>
              <a:rPr lang="en-US" altLang="zh-CN" sz="1600" dirty="0" err="1">
                <a:cs typeface="+mn-ea"/>
                <a:sym typeface="+mn-lt"/>
              </a:rPr>
              <a:t>Autograd</a:t>
            </a:r>
            <a:r>
              <a:rPr lang="en-US" altLang="zh-CN" sz="1600" dirty="0">
                <a:cs typeface="+mn-ea"/>
                <a:sym typeface="+mn-lt"/>
              </a:rPr>
              <a:t> and XLA, brought together for high-performance numerical computing and machine learning research</a:t>
            </a:r>
            <a:r>
              <a:rPr lang="en-US" altLang="zh-CN" sz="1600" dirty="0" smtClean="0">
                <a:cs typeface="+mn-ea"/>
                <a:sym typeface="+mn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It provides </a:t>
            </a:r>
            <a:r>
              <a:rPr lang="en-US" altLang="zh-CN" sz="1600" dirty="0" err="1">
                <a:cs typeface="+mn-ea"/>
                <a:sym typeface="+mn-lt"/>
              </a:rPr>
              <a:t>composable</a:t>
            </a:r>
            <a:r>
              <a:rPr lang="en-US" altLang="zh-CN" sz="1600" dirty="0">
                <a:cs typeface="+mn-ea"/>
                <a:sym typeface="+mn-lt"/>
              </a:rPr>
              <a:t> transformations of </a:t>
            </a:r>
            <a:r>
              <a:rPr lang="en-US" altLang="zh-CN" sz="1600" dirty="0" err="1">
                <a:cs typeface="+mn-ea"/>
                <a:sym typeface="+mn-lt"/>
              </a:rPr>
              <a:t>Python+NumPy</a:t>
            </a:r>
            <a:r>
              <a:rPr lang="en-US" altLang="zh-CN" sz="1600" dirty="0">
                <a:cs typeface="+mn-ea"/>
                <a:sym typeface="+mn-lt"/>
              </a:rPr>
              <a:t> programs: differentiate, </a:t>
            </a:r>
            <a:r>
              <a:rPr lang="en-US" altLang="zh-CN" sz="1600" dirty="0" err="1">
                <a:cs typeface="+mn-ea"/>
                <a:sym typeface="+mn-lt"/>
              </a:rPr>
              <a:t>vectorize</a:t>
            </a:r>
            <a:r>
              <a:rPr lang="en-US" altLang="zh-CN" sz="1600" dirty="0">
                <a:cs typeface="+mn-ea"/>
                <a:sym typeface="+mn-lt"/>
              </a:rPr>
              <a:t>, parallelize, Just-In-Time compile to GPU/TPU, and more.[1]</a:t>
            </a:r>
          </a:p>
        </p:txBody>
      </p:sp>
      <p:sp>
        <p:nvSpPr>
          <p:cNvPr id="6" name="矩形 5"/>
          <p:cNvSpPr/>
          <p:nvPr/>
        </p:nvSpPr>
        <p:spPr>
          <a:xfrm>
            <a:off x="874713" y="6129338"/>
            <a:ext cx="3645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ym typeface="+mn-lt"/>
              </a:rPr>
              <a:t>[1] </a:t>
            </a:r>
            <a:r>
              <a:rPr lang="en-US" altLang="zh-CN" sz="1600" dirty="0">
                <a:sym typeface="+mn-lt"/>
                <a:hlinkClick r:id="rId2"/>
              </a:rPr>
              <a:t>https://jax.readthedocs.io/en/latest/</a:t>
            </a:r>
            <a:endParaRPr lang="zh-CN" altLang="en-US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69" y="2090172"/>
            <a:ext cx="4616650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3" y="364332"/>
            <a:ext cx="10442576" cy="728662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JAX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3" y="1825625"/>
            <a:ext cx="10442576" cy="4303713"/>
          </a:xfrm>
        </p:spPr>
        <p:txBody>
          <a:bodyPr>
            <a:normAutofit/>
          </a:bodyPr>
          <a:lstStyle/>
          <a:p>
            <a:r>
              <a:rPr lang="en-US" altLang="zh-CN" sz="1600" dirty="0" err="1" smtClean="0">
                <a:cs typeface="+mn-ea"/>
                <a:sym typeface="+mn-lt"/>
              </a:rPr>
              <a:t>j</a:t>
            </a:r>
            <a:r>
              <a:rPr lang="en-US" altLang="zh-CN" sz="1600" dirty="0" err="1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ax</a:t>
            </a:r>
            <a:r>
              <a:rPr lang="en-US" altLang="zh-CN" sz="1600" dirty="0" err="1" smtClean="0">
                <a:cs typeface="+mn-ea"/>
                <a:sym typeface="+mn-lt"/>
              </a:rPr>
              <a:t>.numpy</a:t>
            </a:r>
            <a:r>
              <a:rPr lang="en-US" altLang="zh-CN" sz="1600" dirty="0" smtClean="0">
                <a:cs typeface="+mn-ea"/>
                <a:sym typeface="+mn-lt"/>
              </a:rPr>
              <a:t>   a high performance computing library</a:t>
            </a:r>
          </a:p>
          <a:p>
            <a:endParaRPr lang="en-US" altLang="zh-CN" sz="1600" dirty="0" smtClean="0">
              <a:cs typeface="+mn-ea"/>
              <a:sym typeface="+mn-lt"/>
            </a:endParaRPr>
          </a:p>
          <a:p>
            <a:r>
              <a:rPr lang="en-US" altLang="zh-CN" sz="1600" dirty="0" err="1" smtClean="0">
                <a:cs typeface="+mn-ea"/>
                <a:sym typeface="+mn-lt"/>
              </a:rPr>
              <a:t>jax.grad</a:t>
            </a:r>
            <a:r>
              <a:rPr lang="en-US" altLang="zh-CN" sz="1600" dirty="0" smtClean="0">
                <a:cs typeface="+mn-ea"/>
                <a:sym typeface="+mn-lt"/>
              </a:rPr>
              <a:t>      for auto difference</a:t>
            </a:r>
          </a:p>
          <a:p>
            <a:endParaRPr lang="en-US" altLang="zh-CN" sz="1600" dirty="0" smtClean="0">
              <a:cs typeface="+mn-ea"/>
              <a:sym typeface="+mn-lt"/>
            </a:endParaRPr>
          </a:p>
          <a:p>
            <a:r>
              <a:rPr lang="en-US" altLang="zh-CN" sz="1600" dirty="0" err="1" smtClean="0">
                <a:cs typeface="+mn-ea"/>
                <a:sym typeface="+mn-lt"/>
              </a:rPr>
              <a:t>jax.vmap</a:t>
            </a:r>
            <a:r>
              <a:rPr lang="en-US" altLang="zh-CN" sz="1600" dirty="0" smtClean="0">
                <a:cs typeface="+mn-ea"/>
                <a:sym typeface="+mn-lt"/>
              </a:rPr>
              <a:t>     for </a:t>
            </a:r>
            <a:r>
              <a:rPr lang="en-US" altLang="zh-CN" sz="1600" dirty="0" err="1" smtClean="0">
                <a:cs typeface="+mn-ea"/>
                <a:sym typeface="+mn-lt"/>
              </a:rPr>
              <a:t>vectorization</a:t>
            </a:r>
            <a:endParaRPr lang="en-US" altLang="zh-CN" sz="1600" dirty="0" smtClean="0">
              <a:cs typeface="+mn-ea"/>
              <a:sym typeface="+mn-lt"/>
            </a:endParaRPr>
          </a:p>
          <a:p>
            <a:endParaRPr lang="en-US" altLang="zh-CN" sz="1600" dirty="0" smtClean="0">
              <a:cs typeface="+mn-ea"/>
              <a:sym typeface="+mn-lt"/>
            </a:endParaRPr>
          </a:p>
          <a:p>
            <a:r>
              <a:rPr lang="en-US" altLang="zh-CN" sz="1600" dirty="0" err="1" smtClean="0">
                <a:cs typeface="+mn-ea"/>
                <a:sym typeface="+mn-lt"/>
              </a:rPr>
              <a:t>jax.jit</a:t>
            </a:r>
            <a:r>
              <a:rPr lang="en-US" altLang="zh-CN" sz="1600" dirty="0" smtClean="0">
                <a:cs typeface="+mn-ea"/>
                <a:sym typeface="+mn-lt"/>
              </a:rPr>
              <a:t>           just in time compilation</a:t>
            </a:r>
          </a:p>
        </p:txBody>
      </p:sp>
    </p:spTree>
    <p:extLst>
      <p:ext uri="{BB962C8B-B14F-4D97-AF65-F5344CB8AC3E}">
        <p14:creationId xmlns:p14="http://schemas.microsoft.com/office/powerpoint/2010/main" val="196946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3" y="1825625"/>
            <a:ext cx="10442576" cy="4303713"/>
          </a:xfrm>
        </p:spPr>
        <p:txBody>
          <a:bodyPr>
            <a:normAutofit/>
          </a:bodyPr>
          <a:lstStyle/>
          <a:p>
            <a:r>
              <a:rPr lang="en-US" altLang="zh-CN" sz="1600" dirty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Coding Time</a:t>
            </a:r>
            <a:endParaRPr lang="zh-CN" altLang="en-US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74713" y="364332"/>
            <a:ext cx="10442576" cy="728662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JAX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4713" y="4669463"/>
            <a:ext cx="9839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2"/>
              </a:rPr>
              <a:t>https://colab.research.google.com/github/benject/mediapipe_jax/blob/main/src/mirror/jax_linear_regression.ipynb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874713" y="2924186"/>
            <a:ext cx="10442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hlinkClick r:id="rId2"/>
              </a:rPr>
              <a:t>https://colab.research.google.com/github/benject/mediapipe_jax/blob/main/src/mirror/jax_linear_regression.ipynb</a:t>
            </a:r>
            <a:endParaRPr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874713" y="2554854"/>
            <a:ext cx="2419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</a:rPr>
              <a:t>#</a:t>
            </a:r>
            <a:r>
              <a:rPr lang="en-US" altLang="zh-CN" sz="1600" dirty="0" err="1" smtClean="0">
                <a:solidFill>
                  <a:srgbClr val="FFC000"/>
                </a:solidFill>
              </a:rPr>
              <a:t>pytorch</a:t>
            </a:r>
            <a:r>
              <a:rPr lang="en-US" altLang="zh-CN" sz="1600" dirty="0" smtClean="0">
                <a:solidFill>
                  <a:srgbClr val="FFC000"/>
                </a:solidFill>
              </a:rPr>
              <a:t> implementation</a:t>
            </a:r>
            <a:endParaRPr lang="zh-CN" altLang="en-US" sz="1600" dirty="0">
              <a:solidFill>
                <a:srgbClr val="FFC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4713" y="4300131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FC000"/>
                </a:solidFill>
              </a:rPr>
              <a:t>#</a:t>
            </a:r>
            <a:r>
              <a:rPr lang="en-US" altLang="zh-CN" sz="1600" dirty="0" err="1" smtClean="0">
                <a:solidFill>
                  <a:srgbClr val="FFC000"/>
                </a:solidFill>
              </a:rPr>
              <a:t>jax</a:t>
            </a:r>
            <a:r>
              <a:rPr lang="en-US" altLang="zh-CN" sz="1600" dirty="0" smtClean="0">
                <a:solidFill>
                  <a:srgbClr val="FFC000"/>
                </a:solidFill>
              </a:rPr>
              <a:t> implementation</a:t>
            </a:r>
            <a:endParaRPr lang="zh-CN" alt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9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3" y="364332"/>
            <a:ext cx="10442576" cy="728662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模型评估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3" y="1247775"/>
            <a:ext cx="10442576" cy="4881563"/>
          </a:xfrm>
        </p:spPr>
        <p:txBody>
          <a:bodyPr>
            <a:normAutofit/>
          </a:bodyPr>
          <a:lstStyle/>
          <a:p>
            <a:r>
              <a:rPr lang="en-US" altLang="zh-CN" sz="1600" dirty="0" err="1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Tensorboard</a:t>
            </a:r>
            <a:endParaRPr lang="zh-CN" altLang="en-US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06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4713" y="728663"/>
            <a:ext cx="10442575" cy="5400675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Part 1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24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数字</a:t>
            </a:r>
            <a:r>
              <a:rPr lang="zh-CN" altLang="en-US" sz="2400" dirty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虚拟</a:t>
            </a:r>
            <a:r>
              <a:rPr lang="zh-CN" altLang="en-US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偶像制作</a:t>
            </a:r>
            <a:r>
              <a:rPr lang="zh-CN" altLang="en-US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流程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852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3" y="364332"/>
            <a:ext cx="10442576" cy="72866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Deploy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3" y="1277143"/>
            <a:ext cx="10442576" cy="380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err="1" smtClean="0">
                <a:cs typeface="+mn-ea"/>
                <a:sym typeface="+mn-lt"/>
              </a:rPr>
              <a:t>Blendshapes</a:t>
            </a:r>
            <a:r>
              <a:rPr lang="en-US" altLang="zh-CN" sz="1600" dirty="0" smtClean="0">
                <a:cs typeface="+mn-ea"/>
                <a:sym typeface="+mn-lt"/>
              </a:rPr>
              <a:t> :  Final Model  = Standard Model + Vertices Movement</a:t>
            </a:r>
          </a:p>
          <a:p>
            <a:pPr marL="0" indent="0">
              <a:buNone/>
            </a:pPr>
            <a:endParaRPr lang="en-US" altLang="zh-CN" sz="1600" dirty="0" smtClean="0">
              <a:cs typeface="+mn-ea"/>
              <a:sym typeface="+mn-lt"/>
            </a:endParaRPr>
          </a:p>
        </p:txBody>
      </p:sp>
      <p:pic>
        <p:nvPicPr>
          <p:cNvPr id="4" name="格式工厂blast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839" y="1841499"/>
            <a:ext cx="967832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6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1" y="364331"/>
            <a:ext cx="10442577" cy="728663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Deploy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3" y="1701800"/>
            <a:ext cx="10442576" cy="447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 smtClean="0">
                <a:cs typeface="+mn-ea"/>
                <a:sym typeface="+mn-lt"/>
              </a:rPr>
              <a:t>Input a image -&gt; get the landmarks -&gt; get the area of eyes -&gt; predict the result -&gt; set the </a:t>
            </a:r>
            <a:r>
              <a:rPr lang="en-US" altLang="zh-CN" sz="1600" dirty="0" err="1" smtClean="0">
                <a:cs typeface="+mn-ea"/>
                <a:sym typeface="+mn-lt"/>
              </a:rPr>
              <a:t>blendshape</a:t>
            </a:r>
            <a:r>
              <a:rPr lang="en-US" altLang="zh-CN" sz="1600" dirty="0" smtClean="0">
                <a:cs typeface="+mn-ea"/>
                <a:sym typeface="+mn-lt"/>
              </a:rPr>
              <a:t> value</a:t>
            </a:r>
            <a:endParaRPr lang="en-US" altLang="zh-CN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54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4712" y="2766218"/>
            <a:ext cx="1044257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Digital Assets -  Animation</a:t>
            </a:r>
            <a:r>
              <a:rPr lang="zh-CN" altLang="en-US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Rendering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4712" y="497830"/>
            <a:ext cx="10442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Full pipeline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39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>
            <a:spLocks/>
          </p:cNvSpPr>
          <p:nvPr/>
        </p:nvSpPr>
        <p:spPr>
          <a:xfrm>
            <a:off x="874712" y="2802731"/>
            <a:ext cx="104425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model</a:t>
            </a:r>
            <a:r>
              <a:rPr lang="zh-CN" altLang="en-US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look development</a:t>
            </a:r>
            <a:r>
              <a:rPr lang="zh-CN" altLang="en-US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cloth</a:t>
            </a:r>
            <a:r>
              <a:rPr lang="zh-CN" altLang="en-US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– 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hair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74712" y="364331"/>
            <a:ext cx="10438399" cy="728664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Digital 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Assets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08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2" y="364331"/>
            <a:ext cx="10438399" cy="728664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Digital 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Assets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576" y="1340529"/>
            <a:ext cx="8810848" cy="49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74714" y="1092994"/>
            <a:ext cx="10442574" cy="308252"/>
          </a:xfrm>
        </p:spPr>
        <p:txBody>
          <a:bodyPr>
            <a:normAutofit lnSpcReduction="10000"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Body driving -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Motion capture</a:t>
            </a:r>
          </a:p>
          <a:p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74712" y="364332"/>
            <a:ext cx="10442575" cy="728662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nimation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" t="1643" r="25235"/>
          <a:stretch/>
        </p:blipFill>
        <p:spPr>
          <a:xfrm>
            <a:off x="1576387" y="1821656"/>
            <a:ext cx="90392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74712" y="1092994"/>
            <a:ext cx="10442574" cy="308252"/>
          </a:xfrm>
        </p:spPr>
        <p:txBody>
          <a:bodyPr>
            <a:normAutofit lnSpcReduction="10000"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Body driving – </a:t>
            </a:r>
            <a:r>
              <a:rPr lang="en-US" altLang="zh-CN" sz="1600" dirty="0" err="1" smtClean="0">
                <a:solidFill>
                  <a:schemeClr val="bg1"/>
                </a:solidFill>
                <a:cs typeface="+mn-ea"/>
                <a:sym typeface="+mn-lt"/>
              </a:rPr>
              <a:t>Keyframe</a:t>
            </a:r>
            <a:r>
              <a:rPr lang="en-US" altLang="zh-CN" sz="1600" dirty="0" smtClean="0">
                <a:solidFill>
                  <a:schemeClr val="bg1"/>
                </a:solidFill>
                <a:cs typeface="+mn-ea"/>
                <a:sym typeface="+mn-lt"/>
              </a:rPr>
              <a:t> by hand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  <a:p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74712" y="364332"/>
            <a:ext cx="10442575" cy="728662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Animation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disne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3683" y="1635125"/>
            <a:ext cx="8824631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4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4712" y="364332"/>
            <a:ext cx="10442575" cy="728662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Animation</a:t>
            </a:r>
            <a:endParaRPr lang="zh-CN" altLang="en-US" sz="2400" dirty="0">
              <a:solidFill>
                <a:schemeClr val="lt1">
                  <a:lumMod val="10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4713" y="1092994"/>
            <a:ext cx="10442575" cy="314748"/>
          </a:xfrm>
        </p:spPr>
        <p:txBody>
          <a:bodyPr>
            <a:normAutofit/>
          </a:bodyPr>
          <a:lstStyle/>
          <a:p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脸部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驱动 </a:t>
            </a: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- 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基于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脸部</a:t>
            </a:r>
            <a:r>
              <a:rPr lang="en-US" altLang="zh-CN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Landmark</a:t>
            </a:r>
            <a:r>
              <a:rPr lang="zh-CN" altLang="en-US" sz="1600" dirty="0" smtClean="0">
                <a:solidFill>
                  <a:schemeClr val="lt1">
                    <a:lumMod val="100000"/>
                  </a:schemeClr>
                </a:solidFill>
                <a:cs typeface="+mn-ea"/>
                <a:sym typeface="+mn-lt"/>
              </a:rPr>
              <a:t>识别</a:t>
            </a:r>
            <a:endParaRPr lang="en-US" altLang="zh-CN" sz="1600" dirty="0" smtClean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  <a:p>
            <a:endParaRPr lang="en-US" altLang="zh-CN" sz="1600" dirty="0">
              <a:solidFill>
                <a:schemeClr val="lt1">
                  <a:lumMod val="10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6" name="mediapi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706" b="10326"/>
          <a:stretch/>
        </p:blipFill>
        <p:spPr>
          <a:xfrm>
            <a:off x="1035429" y="1633538"/>
            <a:ext cx="10121142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4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4ueynr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4256</TotalTime>
  <Words>606</Words>
  <Application>Microsoft Office PowerPoint</Application>
  <PresentationFormat>宽屏</PresentationFormat>
  <Paragraphs>147</Paragraphs>
  <Slides>31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4" baseType="lpstr">
      <vt:lpstr>微软雅黑</vt:lpstr>
      <vt:lpstr>Arial</vt:lpstr>
      <vt:lpstr>Office 主题</vt:lpstr>
      <vt:lpstr>数字虚拟偶像实践  Based On Mediapipe &amp; Jax</vt:lpstr>
      <vt:lpstr>2 . 基于Mediapipe + Jax 的脸部驱动</vt:lpstr>
      <vt:lpstr>Part 1   数字虚拟偶像制作流程</vt:lpstr>
      <vt:lpstr>Digital Assets -  Animation – Rendering</vt:lpstr>
      <vt:lpstr>Digital Assets</vt:lpstr>
      <vt:lpstr>Digital Assets</vt:lpstr>
      <vt:lpstr>Animation</vt:lpstr>
      <vt:lpstr>Animation</vt:lpstr>
      <vt:lpstr>Animation</vt:lpstr>
      <vt:lpstr>Animation</vt:lpstr>
      <vt:lpstr>Rendering</vt:lpstr>
      <vt:lpstr>Rendering</vt:lpstr>
      <vt:lpstr>PowerPoint 演示文稿</vt:lpstr>
      <vt:lpstr>机器学习项目一般步骤</vt:lpstr>
      <vt:lpstr>从一个简单的线性回归例子开始：</vt:lpstr>
      <vt:lpstr>Blink</vt:lpstr>
      <vt:lpstr>Dataset</vt:lpstr>
      <vt:lpstr>Dataset</vt:lpstr>
      <vt:lpstr>Dataset</vt:lpstr>
      <vt:lpstr>Wrong data</vt:lpstr>
      <vt:lpstr>Feature engineering</vt:lpstr>
      <vt:lpstr>Mediapipe</vt:lpstr>
      <vt:lpstr>Mediapipe</vt:lpstr>
      <vt:lpstr>Mediapipe</vt:lpstr>
      <vt:lpstr>Model Design</vt:lpstr>
      <vt:lpstr>JAX</vt:lpstr>
      <vt:lpstr>JAX</vt:lpstr>
      <vt:lpstr>JAX</vt:lpstr>
      <vt:lpstr>模型评估</vt:lpstr>
      <vt:lpstr>Deploy</vt:lpstr>
      <vt:lpstr>Deploy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</dc:creator>
  <cp:lastModifiedBy>bing</cp:lastModifiedBy>
  <cp:revision>133</cp:revision>
  <dcterms:created xsi:type="dcterms:W3CDTF">2022-07-18T04:38:36Z</dcterms:created>
  <dcterms:modified xsi:type="dcterms:W3CDTF">2022-08-05T08:36:09Z</dcterms:modified>
</cp:coreProperties>
</file>